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s/slide56.xml" ContentType="application/vnd.openxmlformats-officedocument.presentationml.slide+xml"/>
  <Override PartName="/ppt/slides/slide58.xml" ContentType="application/vnd.openxmlformats-officedocument.presentationml.slide+xml"/>
  <Override PartName="/ppt/slides/slide67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slides/slide70.xml" ContentType="application/vnd.openxmlformats-officedocument.presentationml.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68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Layouts/slideLayout7.xml" ContentType="application/vnd.openxmlformats-officedocument.presentationml.slideLayout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8" r:id="rId31"/>
    <p:sldId id="289" r:id="rId32"/>
    <p:sldId id="290" r:id="rId33"/>
    <p:sldId id="291" r:id="rId34"/>
    <p:sldId id="292" r:id="rId35"/>
    <p:sldId id="293" r:id="rId36"/>
    <p:sldId id="294" r:id="rId37"/>
    <p:sldId id="295" r:id="rId38"/>
    <p:sldId id="296" r:id="rId39"/>
    <p:sldId id="297" r:id="rId40"/>
    <p:sldId id="298" r:id="rId41"/>
    <p:sldId id="299" r:id="rId42"/>
    <p:sldId id="300" r:id="rId43"/>
    <p:sldId id="301" r:id="rId44"/>
    <p:sldId id="302" r:id="rId45"/>
    <p:sldId id="303" r:id="rId46"/>
    <p:sldId id="304" r:id="rId47"/>
    <p:sldId id="305" r:id="rId48"/>
    <p:sldId id="306" r:id="rId49"/>
    <p:sldId id="307" r:id="rId50"/>
    <p:sldId id="308" r:id="rId51"/>
    <p:sldId id="309" r:id="rId52"/>
    <p:sldId id="310" r:id="rId53"/>
    <p:sldId id="311" r:id="rId54"/>
    <p:sldId id="312" r:id="rId55"/>
    <p:sldId id="313" r:id="rId56"/>
    <p:sldId id="314" r:id="rId57"/>
    <p:sldId id="315" r:id="rId58"/>
    <p:sldId id="316" r:id="rId59"/>
    <p:sldId id="317" r:id="rId60"/>
    <p:sldId id="318" r:id="rId61"/>
    <p:sldId id="319" r:id="rId62"/>
    <p:sldId id="321" r:id="rId63"/>
    <p:sldId id="323" r:id="rId64"/>
    <p:sldId id="322" r:id="rId65"/>
    <p:sldId id="324" r:id="rId66"/>
    <p:sldId id="325" r:id="rId67"/>
    <p:sldId id="326" r:id="rId68"/>
    <p:sldId id="328" r:id="rId69"/>
    <p:sldId id="327" r:id="rId70"/>
    <p:sldId id="320" r:id="rId71"/>
  </p:sldIdLst>
  <p:sldSz cx="12192000" cy="6858000"/>
  <p:notesSz cx="6858000" cy="9144000"/>
  <p:photoAlbum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14" y="221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14E128D-74CF-F45E-5FF8-C3B8E9FCA8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CC732C28-312D-4F48-A096-EBA061EE81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E1C38929-51CD-75B8-66EE-A9CD8F8A65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DA782-D602-4856-AC22-2495726D9C95}" type="datetimeFigureOut">
              <a:rPr lang="en-IN" smtClean="0"/>
              <a:pPr/>
              <a:t>07-07-2024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EA30D566-098A-E072-87BC-2B3E55A9CF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0942593E-CBAA-3376-5FD8-990EFAEFE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7D1BB-A8A9-4BD6-A36A-C80B875CE18A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4471994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541168A-3610-D719-D8DB-CB915DF7C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6AFA5C2B-3BA4-946D-9D03-78B2ED2109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1AA20EC-D3FE-0323-6439-6C929A6AC5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DA782-D602-4856-AC22-2495726D9C95}" type="datetimeFigureOut">
              <a:rPr lang="en-IN" smtClean="0"/>
              <a:pPr/>
              <a:t>07-07-2024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CF0AF685-B4DD-6F67-4D6E-3A3F189289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E5434704-BD7B-8C68-1F15-146DA080B1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7D1BB-A8A9-4BD6-A36A-C80B875CE18A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12998323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7C205D94-48A7-B1C2-82D9-F2A5294D936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5B13A04E-4C4C-1214-964D-8910B26C63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B0B89BAC-1DF2-A3DF-B80F-9720B1A8DE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DA782-D602-4856-AC22-2495726D9C95}" type="datetimeFigureOut">
              <a:rPr lang="en-IN" smtClean="0"/>
              <a:pPr/>
              <a:t>07-07-2024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D1C9CBF0-9E07-3A1E-7B2F-46F4035507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528FB9C-C310-A5F6-39BA-517922FE43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7D1BB-A8A9-4BD6-A36A-C80B875CE18A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41803399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02AC59B-2BBA-0881-4B2F-E79BE13CB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90C16F3-DA44-5B9E-4C5D-091C3AA787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BA8F37B-0936-3C57-0719-110B7A755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DA782-D602-4856-AC22-2495726D9C95}" type="datetimeFigureOut">
              <a:rPr lang="en-IN" smtClean="0"/>
              <a:pPr/>
              <a:t>07-07-2024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E7FC2832-5FF5-E197-585A-2A1C04954B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B7219744-2149-B480-3E68-6FA30AE404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7D1BB-A8A9-4BD6-A36A-C80B875CE18A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41882874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F9AFFA0-210B-64C6-4766-BCFC5BA740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FE40FCE3-19A1-B0D2-274A-B65DA08918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467DE230-534A-4D19-CD69-AA776BD304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DA782-D602-4856-AC22-2495726D9C95}" type="datetimeFigureOut">
              <a:rPr lang="en-IN" smtClean="0"/>
              <a:pPr/>
              <a:t>07-07-2024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87B6CCD6-3796-2D04-CC0C-234CC3637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8D07E7E7-3FAA-A475-F8E6-64743A9FD2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7D1BB-A8A9-4BD6-A36A-C80B875CE18A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23568868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6ACFC9B-6113-F826-B448-CDE31FC56D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EE647D7-18B8-02C3-A6CF-448A3A41C0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2BC1B3C3-A0FD-85EB-B0D7-8DCACB6D00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2ECB964F-D669-FFBF-C84D-2FCFB028F3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DA782-D602-4856-AC22-2495726D9C95}" type="datetimeFigureOut">
              <a:rPr lang="en-IN" smtClean="0"/>
              <a:pPr/>
              <a:t>07-07-2024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A0AB7F15-782C-5E04-F589-84BD0AE6B4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DCC64544-A02B-4461-0D02-A7CBB62F9C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7D1BB-A8A9-4BD6-A36A-C80B875CE18A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7472091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1461689-660D-CA66-0434-5F36CDEE42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35F5660A-1AA1-8ABA-C272-04406A9D6A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58272424-32FC-F4F1-2351-A2BE6FDD46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02C72453-8385-1708-31D4-A73E4341B97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04085AE9-CD17-26D3-26B2-42878D8FC2B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74722FB4-BB24-CD67-1BF6-1621F9CB9F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DA782-D602-4856-AC22-2495726D9C95}" type="datetimeFigureOut">
              <a:rPr lang="en-IN" smtClean="0"/>
              <a:pPr/>
              <a:t>07-07-2024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B1A649E0-D980-95E3-EB3F-E864191E2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34D9EFE6-1125-095B-C88B-8AE4D10E7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7D1BB-A8A9-4BD6-A36A-C80B875CE18A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9812859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B68854B-9524-49DC-B157-D03CD707C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D459C16A-C0D6-6B5B-9579-37479BD684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DA782-D602-4856-AC22-2495726D9C95}" type="datetimeFigureOut">
              <a:rPr lang="en-IN" smtClean="0"/>
              <a:pPr/>
              <a:t>07-07-2024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C00968C8-09E8-25EB-BD3B-7AF38185FB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12DC7632-03BD-80FA-B79F-091E572AF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7D1BB-A8A9-4BD6-A36A-C80B875CE18A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25988247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67A47BD8-814B-7B71-AF89-C391CEDEF7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DA782-D602-4856-AC22-2495726D9C95}" type="datetimeFigureOut">
              <a:rPr lang="en-IN" smtClean="0"/>
              <a:pPr/>
              <a:t>07-07-2024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23CA125E-1D08-1548-04A4-A64D4B6D07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92517C20-78EA-B0C0-1FC5-1968976209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7D1BB-A8A9-4BD6-A36A-C80B875CE18A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7441422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DF1BA18-53C7-BAB1-E211-E61F4CA98D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DF85081-BE6E-4CA7-DBD9-32233C3ECA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7BF89D28-80FB-C9AD-D0C3-7F6B88AC30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B3CE3D41-6DB1-212C-5603-3A54C3C94C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DA782-D602-4856-AC22-2495726D9C95}" type="datetimeFigureOut">
              <a:rPr lang="en-IN" smtClean="0"/>
              <a:pPr/>
              <a:t>07-07-2024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92B199C1-8CB4-571C-CF30-4404C4A3DD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2AB0A2F3-3220-D503-A4DD-13C2828C61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7D1BB-A8A9-4BD6-A36A-C80B875CE18A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32041010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511FEF9-8BF2-F7A8-5C5B-1177DBAE03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F424ACA4-8767-9230-3862-F1BCDD43932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69F3B9CD-723B-5C60-8E42-72FD6963D9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90109709-32EA-D44E-1DCE-1109B7BD8F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DA782-D602-4856-AC22-2495726D9C95}" type="datetimeFigureOut">
              <a:rPr lang="en-IN" smtClean="0"/>
              <a:pPr/>
              <a:t>07-07-2024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856F42FB-8D86-D88D-A87C-FC5C8FAB93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ACC7058C-E30C-D262-C9B6-268A9A60B0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7D1BB-A8A9-4BD6-A36A-C80B875CE18A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25754571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F4C8FC6D-F79D-85AD-D1BB-66B2B0CC5F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54FB3118-F077-AB4A-7148-0D333EB4E8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43B8FC5-1071-8E1E-83AB-5E7591DE9B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5DA782-D602-4856-AC22-2495726D9C95}" type="datetimeFigureOut">
              <a:rPr lang="en-IN" smtClean="0"/>
              <a:pPr/>
              <a:t>07-07-2024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D2D5E7FF-BD66-D64E-D28C-5DFF41EBD7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668C776B-2074-3B7C-277C-EE6DAE1342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E7D1BB-A8A9-4BD6-A36A-C80B875CE18A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102001947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C190590-FB35-54F9-4E09-6E5CAB4A243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/>
              <a:t>SQL </a:t>
            </a:r>
            <a:br>
              <a:rPr lang="en-IN"/>
            </a:br>
            <a:r>
              <a:rPr lang="en-IN"/>
              <a:t>Day 7 Part 1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D6411D78-7637-35D4-11FD-81FF975A9FC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70923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1_page-0010">
            <a:extLst>
              <a:ext uri="{FF2B5EF4-FFF2-40B4-BE49-F238E27FC236}">
                <a16:creationId xmlns:a16="http://schemas.microsoft.com/office/drawing/2014/main" xmlns="" id="{E060ECDF-96D4-F616-A267-47E8903AF4B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458788"/>
            <a:ext cx="12192000" cy="5938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4754757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1_page-0011">
            <a:extLst>
              <a:ext uri="{FF2B5EF4-FFF2-40B4-BE49-F238E27FC236}">
                <a16:creationId xmlns:a16="http://schemas.microsoft.com/office/drawing/2014/main" xmlns="" id="{A3EB773B-1019-CEC6-3EF3-83095EA7F93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1379538"/>
            <a:ext cx="12192000" cy="409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4597744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1_page-0012">
            <a:extLst>
              <a:ext uri="{FF2B5EF4-FFF2-40B4-BE49-F238E27FC236}">
                <a16:creationId xmlns:a16="http://schemas.microsoft.com/office/drawing/2014/main" xmlns="" id="{6A0E9F96-9316-1B49-45BF-5BB0EC612B8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1668463"/>
            <a:ext cx="12192000" cy="352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2580606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1_page-0013">
            <a:extLst>
              <a:ext uri="{FF2B5EF4-FFF2-40B4-BE49-F238E27FC236}">
                <a16:creationId xmlns:a16="http://schemas.microsoft.com/office/drawing/2014/main" xmlns="" id="{9976EA9A-7C4F-0E9F-7856-7D2BAC4D414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458788"/>
            <a:ext cx="12192000" cy="5938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2136275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1_page-0014">
            <a:extLst>
              <a:ext uri="{FF2B5EF4-FFF2-40B4-BE49-F238E27FC236}">
                <a16:creationId xmlns:a16="http://schemas.microsoft.com/office/drawing/2014/main" xmlns="" id="{E354549F-6D33-E2C5-4BED-E595C1591D5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358775"/>
            <a:ext cx="12192000" cy="6138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6560001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1_page-0015">
            <a:extLst>
              <a:ext uri="{FF2B5EF4-FFF2-40B4-BE49-F238E27FC236}">
                <a16:creationId xmlns:a16="http://schemas.microsoft.com/office/drawing/2014/main" xmlns="" id="{05F036E9-0EE7-320C-6214-BEBE2855174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354013"/>
            <a:ext cx="12192000" cy="6148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7617032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1_page-0016">
            <a:extLst>
              <a:ext uri="{FF2B5EF4-FFF2-40B4-BE49-F238E27FC236}">
                <a16:creationId xmlns:a16="http://schemas.microsoft.com/office/drawing/2014/main" xmlns="" id="{CF246903-8CF1-9E7A-2470-275ADA5BCF1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396875"/>
            <a:ext cx="12192000" cy="6062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0257343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1_page-0017">
            <a:extLst>
              <a:ext uri="{FF2B5EF4-FFF2-40B4-BE49-F238E27FC236}">
                <a16:creationId xmlns:a16="http://schemas.microsoft.com/office/drawing/2014/main" xmlns="" id="{DC6607FC-EB18-EE03-3C7B-9EB3B36F612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433388"/>
            <a:ext cx="12192000" cy="5991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2004970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1_page-0018">
            <a:extLst>
              <a:ext uri="{FF2B5EF4-FFF2-40B4-BE49-F238E27FC236}">
                <a16:creationId xmlns:a16="http://schemas.microsoft.com/office/drawing/2014/main" xmlns="" id="{8E15F28E-39FB-4245-A2F7-25CD89C2175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512763"/>
            <a:ext cx="12192000" cy="583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520201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1_page-0019">
            <a:extLst>
              <a:ext uri="{FF2B5EF4-FFF2-40B4-BE49-F238E27FC236}">
                <a16:creationId xmlns:a16="http://schemas.microsoft.com/office/drawing/2014/main" xmlns="" id="{E6E68EA9-BCE2-1E81-CC22-B8905D4DA72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319088"/>
            <a:ext cx="12192000" cy="621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8320398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1_page-0001">
            <a:extLst>
              <a:ext uri="{FF2B5EF4-FFF2-40B4-BE49-F238E27FC236}">
                <a16:creationId xmlns:a16="http://schemas.microsoft.com/office/drawing/2014/main" xmlns="" id="{603A807E-7C01-52EB-7400-D20C522926F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1362075"/>
            <a:ext cx="12192000" cy="4132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0275959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1_page-0020">
            <a:extLst>
              <a:ext uri="{FF2B5EF4-FFF2-40B4-BE49-F238E27FC236}">
                <a16:creationId xmlns:a16="http://schemas.microsoft.com/office/drawing/2014/main" xmlns="" id="{CAAE9BFE-6FF0-CA93-699F-EEE107237A2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292100"/>
            <a:ext cx="12192000" cy="6272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9586475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1_page-0021">
            <a:extLst>
              <a:ext uri="{FF2B5EF4-FFF2-40B4-BE49-F238E27FC236}">
                <a16:creationId xmlns:a16="http://schemas.microsoft.com/office/drawing/2014/main" xmlns="" id="{CF7716E3-4C80-2979-D85D-BDE45FA601D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244475"/>
            <a:ext cx="12192000" cy="6369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0028337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1_page-0022">
            <a:extLst>
              <a:ext uri="{FF2B5EF4-FFF2-40B4-BE49-F238E27FC236}">
                <a16:creationId xmlns:a16="http://schemas.microsoft.com/office/drawing/2014/main" xmlns="" id="{AA91E1B4-9459-D01F-04AB-AA4D07898D2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371475"/>
            <a:ext cx="12192000" cy="611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8130180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1_page-0024">
            <a:extLst>
              <a:ext uri="{FF2B5EF4-FFF2-40B4-BE49-F238E27FC236}">
                <a16:creationId xmlns:a16="http://schemas.microsoft.com/office/drawing/2014/main" xmlns="" id="{F8AFEAC0-EC79-9428-A022-B075554F4C9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1739900"/>
            <a:ext cx="12192000" cy="337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4473929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1_page-0025">
            <a:extLst>
              <a:ext uri="{FF2B5EF4-FFF2-40B4-BE49-F238E27FC236}">
                <a16:creationId xmlns:a16="http://schemas.microsoft.com/office/drawing/2014/main" xmlns="" id="{7816A775-44E0-64C8-05FF-4DC14B0852F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1514475"/>
            <a:ext cx="12192000" cy="3827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8661291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1_page-0026">
            <a:extLst>
              <a:ext uri="{FF2B5EF4-FFF2-40B4-BE49-F238E27FC236}">
                <a16:creationId xmlns:a16="http://schemas.microsoft.com/office/drawing/2014/main" xmlns="" id="{83AA778F-4CE1-4EBE-E191-657DACD7372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328613"/>
            <a:ext cx="12192000" cy="6200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6942159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1_page-0027">
            <a:extLst>
              <a:ext uri="{FF2B5EF4-FFF2-40B4-BE49-F238E27FC236}">
                <a16:creationId xmlns:a16="http://schemas.microsoft.com/office/drawing/2014/main" xmlns="" id="{D5150349-CE9B-B083-2A47-2A5748F2FCC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442913"/>
            <a:ext cx="12192000" cy="597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7434181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1_page-0028">
            <a:extLst>
              <a:ext uri="{FF2B5EF4-FFF2-40B4-BE49-F238E27FC236}">
                <a16:creationId xmlns:a16="http://schemas.microsoft.com/office/drawing/2014/main" xmlns="" id="{C8D70762-D0D6-AF16-B90B-A2B074BAB57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292100"/>
            <a:ext cx="12192000" cy="6272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6686131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1_page-0029">
            <a:extLst>
              <a:ext uri="{FF2B5EF4-FFF2-40B4-BE49-F238E27FC236}">
                <a16:creationId xmlns:a16="http://schemas.microsoft.com/office/drawing/2014/main" xmlns="" id="{9544CEC4-0FC7-75CD-5E8D-05E42F1CB49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354013"/>
            <a:ext cx="12192000" cy="6148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9270346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1_page-0030">
            <a:extLst>
              <a:ext uri="{FF2B5EF4-FFF2-40B4-BE49-F238E27FC236}">
                <a16:creationId xmlns:a16="http://schemas.microsoft.com/office/drawing/2014/main" xmlns="" id="{ECA38AC9-795A-09AD-D6CD-B03BF0B12F1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438150"/>
            <a:ext cx="12192000" cy="598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5318983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1_page-0003">
            <a:extLst>
              <a:ext uri="{FF2B5EF4-FFF2-40B4-BE49-F238E27FC236}">
                <a16:creationId xmlns:a16="http://schemas.microsoft.com/office/drawing/2014/main" xmlns="" id="{B6770CEB-5588-9780-174D-FBF7973D3BC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468313"/>
            <a:ext cx="12192000" cy="5919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8961332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7E9AA1E-DC7E-EA3D-83C4-B9DC3E737F4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/>
              <a:t>SQL</a:t>
            </a:r>
            <a:br>
              <a:rPr lang="en-IN"/>
            </a:br>
            <a:r>
              <a:rPr lang="en-IN"/>
              <a:t>Day 7 Part 2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509EC106-EE2D-6CC9-B06F-D87B3C0A8ED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6915803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2_page-0001">
            <a:extLst>
              <a:ext uri="{FF2B5EF4-FFF2-40B4-BE49-F238E27FC236}">
                <a16:creationId xmlns:a16="http://schemas.microsoft.com/office/drawing/2014/main" xmlns="" id="{AA43B2AD-1369-4803-6DEB-4B3898233BC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1651000"/>
            <a:ext cx="12192000" cy="3554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7340589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2_page-0002">
            <a:extLst>
              <a:ext uri="{FF2B5EF4-FFF2-40B4-BE49-F238E27FC236}">
                <a16:creationId xmlns:a16="http://schemas.microsoft.com/office/drawing/2014/main" xmlns="" id="{52494694-3CE7-1302-C487-5D7D4F8FFF1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447675"/>
            <a:ext cx="12192000" cy="596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9629340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2_page-0003">
            <a:extLst>
              <a:ext uri="{FF2B5EF4-FFF2-40B4-BE49-F238E27FC236}">
                <a16:creationId xmlns:a16="http://schemas.microsoft.com/office/drawing/2014/main" xmlns="" id="{B18C9118-36C5-279A-EB89-6BE7F521B64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292100"/>
            <a:ext cx="12192000" cy="6272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7544257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2_page-0004">
            <a:extLst>
              <a:ext uri="{FF2B5EF4-FFF2-40B4-BE49-F238E27FC236}">
                <a16:creationId xmlns:a16="http://schemas.microsoft.com/office/drawing/2014/main" xmlns="" id="{6E74FB8A-77E1-5049-5EB3-1AD22EEB87B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276225"/>
            <a:ext cx="12192000" cy="630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1635946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2_page-0005">
            <a:extLst>
              <a:ext uri="{FF2B5EF4-FFF2-40B4-BE49-F238E27FC236}">
                <a16:creationId xmlns:a16="http://schemas.microsoft.com/office/drawing/2014/main" xmlns="" id="{1C8CF986-D01F-1A43-21EC-A3604951838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354013"/>
            <a:ext cx="12192000" cy="6148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2864651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2_page-0006">
            <a:extLst>
              <a:ext uri="{FF2B5EF4-FFF2-40B4-BE49-F238E27FC236}">
                <a16:creationId xmlns:a16="http://schemas.microsoft.com/office/drawing/2014/main" xmlns="" id="{773F1E04-005D-EA3B-1119-4ADBEA75568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301625"/>
            <a:ext cx="12192000" cy="6253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25421976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2_page-0007">
            <a:extLst>
              <a:ext uri="{FF2B5EF4-FFF2-40B4-BE49-F238E27FC236}">
                <a16:creationId xmlns:a16="http://schemas.microsoft.com/office/drawing/2014/main" xmlns="" id="{AFAA81CF-8732-CD1B-CCA5-440B7993D26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35907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2_page-0008">
            <a:extLst>
              <a:ext uri="{FF2B5EF4-FFF2-40B4-BE49-F238E27FC236}">
                <a16:creationId xmlns:a16="http://schemas.microsoft.com/office/drawing/2014/main" xmlns="" id="{633ADECF-DBC7-9FF2-6F67-C8BFAD93E79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323850"/>
            <a:ext cx="12192000" cy="621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87782278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2_page-0009">
            <a:extLst>
              <a:ext uri="{FF2B5EF4-FFF2-40B4-BE49-F238E27FC236}">
                <a16:creationId xmlns:a16="http://schemas.microsoft.com/office/drawing/2014/main" xmlns="" id="{0E8F856C-37BD-0770-2E1B-551E5D511AE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323850"/>
            <a:ext cx="12192000" cy="621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4075392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1_page-0004">
            <a:extLst>
              <a:ext uri="{FF2B5EF4-FFF2-40B4-BE49-F238E27FC236}">
                <a16:creationId xmlns:a16="http://schemas.microsoft.com/office/drawing/2014/main" xmlns="" id="{622E6EB6-08C6-4E82-758E-97AC38109B4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354013"/>
            <a:ext cx="12192000" cy="6148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66625886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2_page-0011">
            <a:extLst>
              <a:ext uri="{FF2B5EF4-FFF2-40B4-BE49-F238E27FC236}">
                <a16:creationId xmlns:a16="http://schemas.microsoft.com/office/drawing/2014/main" xmlns="" id="{BA6B94EC-806F-339E-2D84-8EEB661940E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1470025"/>
            <a:ext cx="12192000" cy="391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73446590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2_page-0013">
            <a:extLst>
              <a:ext uri="{FF2B5EF4-FFF2-40B4-BE49-F238E27FC236}">
                <a16:creationId xmlns:a16="http://schemas.microsoft.com/office/drawing/2014/main" xmlns="" id="{9AFA54F5-2BD6-2678-D786-6ED80D54890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376238"/>
            <a:ext cx="12192000" cy="610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82300373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2_page-0014">
            <a:extLst>
              <a:ext uri="{FF2B5EF4-FFF2-40B4-BE49-F238E27FC236}">
                <a16:creationId xmlns:a16="http://schemas.microsoft.com/office/drawing/2014/main" xmlns="" id="{156D7235-ABA7-D73D-F028-CBFAB38D38F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1049338"/>
            <a:ext cx="12192000" cy="4757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1464584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2_page-0015">
            <a:extLst>
              <a:ext uri="{FF2B5EF4-FFF2-40B4-BE49-F238E27FC236}">
                <a16:creationId xmlns:a16="http://schemas.microsoft.com/office/drawing/2014/main" xmlns="" id="{64850835-FBBF-C96B-508D-5F10B7A93E1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433388"/>
            <a:ext cx="12192000" cy="5991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4953303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2_page-0016">
            <a:extLst>
              <a:ext uri="{FF2B5EF4-FFF2-40B4-BE49-F238E27FC236}">
                <a16:creationId xmlns:a16="http://schemas.microsoft.com/office/drawing/2014/main" xmlns="" id="{F4526B1E-2698-863C-3803-A28FCD561E3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349250"/>
            <a:ext cx="12192000" cy="6157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96534811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2_page-0017">
            <a:extLst>
              <a:ext uri="{FF2B5EF4-FFF2-40B4-BE49-F238E27FC236}">
                <a16:creationId xmlns:a16="http://schemas.microsoft.com/office/drawing/2014/main" xmlns="" id="{86F8ED5A-47CE-A965-6F96-B2FFC35CA95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704850"/>
            <a:ext cx="12192000" cy="5446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65862402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2_page-0018">
            <a:extLst>
              <a:ext uri="{FF2B5EF4-FFF2-40B4-BE49-F238E27FC236}">
                <a16:creationId xmlns:a16="http://schemas.microsoft.com/office/drawing/2014/main" xmlns="" id="{EC7DD394-052C-4886-3BDB-1E21A54CB0F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1522413"/>
            <a:ext cx="12192000" cy="381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74210539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2_page-0019">
            <a:extLst>
              <a:ext uri="{FF2B5EF4-FFF2-40B4-BE49-F238E27FC236}">
                <a16:creationId xmlns:a16="http://schemas.microsoft.com/office/drawing/2014/main" xmlns="" id="{4E10916C-53DF-DF5C-0A1B-6D0340FCC15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1484313"/>
            <a:ext cx="12192000" cy="388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28818375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2_page-0020">
            <a:extLst>
              <a:ext uri="{FF2B5EF4-FFF2-40B4-BE49-F238E27FC236}">
                <a16:creationId xmlns:a16="http://schemas.microsoft.com/office/drawing/2014/main" xmlns="" id="{D380C3A4-95CD-C564-F88F-C732376F86C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485775"/>
            <a:ext cx="12192000" cy="588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63682506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2_page-0021">
            <a:extLst>
              <a:ext uri="{FF2B5EF4-FFF2-40B4-BE49-F238E27FC236}">
                <a16:creationId xmlns:a16="http://schemas.microsoft.com/office/drawing/2014/main" xmlns="" id="{3DC4F6A3-AAE3-412A-3897-40CF1F546F2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301625"/>
            <a:ext cx="12192000" cy="6253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342828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1_page-0005">
            <a:extLst>
              <a:ext uri="{FF2B5EF4-FFF2-40B4-BE49-F238E27FC236}">
                <a16:creationId xmlns:a16="http://schemas.microsoft.com/office/drawing/2014/main" xmlns="" id="{01D16895-C743-C109-5255-D303FF273B2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358775"/>
            <a:ext cx="12192000" cy="6138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92776251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2_page-0022">
            <a:extLst>
              <a:ext uri="{FF2B5EF4-FFF2-40B4-BE49-F238E27FC236}">
                <a16:creationId xmlns:a16="http://schemas.microsoft.com/office/drawing/2014/main" xmlns="" id="{66544CD0-00DF-5864-39D5-FAB59E3244C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385763"/>
            <a:ext cx="12192000" cy="608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26488649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2_page-0023">
            <a:extLst>
              <a:ext uri="{FF2B5EF4-FFF2-40B4-BE49-F238E27FC236}">
                <a16:creationId xmlns:a16="http://schemas.microsoft.com/office/drawing/2014/main" xmlns="" id="{BC493883-D5E5-65BB-EF82-03904E0AFF2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301625"/>
            <a:ext cx="12192000" cy="6253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12674339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2_page-0024">
            <a:extLst>
              <a:ext uri="{FF2B5EF4-FFF2-40B4-BE49-F238E27FC236}">
                <a16:creationId xmlns:a16="http://schemas.microsoft.com/office/drawing/2014/main" xmlns="" id="{C1B531F8-88F2-EA6A-2DFA-7FE3BD04D76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438150"/>
            <a:ext cx="12192000" cy="598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74300973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2_page-0025">
            <a:extLst>
              <a:ext uri="{FF2B5EF4-FFF2-40B4-BE49-F238E27FC236}">
                <a16:creationId xmlns:a16="http://schemas.microsoft.com/office/drawing/2014/main" xmlns="" id="{EEEE9A20-67A1-8F62-87E1-78F212BA610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495300"/>
            <a:ext cx="12192000" cy="586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56912487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2_page-0027">
            <a:extLst>
              <a:ext uri="{FF2B5EF4-FFF2-40B4-BE49-F238E27FC236}">
                <a16:creationId xmlns:a16="http://schemas.microsoft.com/office/drawing/2014/main" xmlns="" id="{E92888B4-D005-CCFD-49CF-70F03870C2E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1597025"/>
            <a:ext cx="12192000" cy="366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48091871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2_page-0028">
            <a:extLst>
              <a:ext uri="{FF2B5EF4-FFF2-40B4-BE49-F238E27FC236}">
                <a16:creationId xmlns:a16="http://schemas.microsoft.com/office/drawing/2014/main" xmlns="" id="{4A462F93-5C02-97D9-0CE9-E30142CF3A4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768350"/>
            <a:ext cx="12192000" cy="532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39262388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2_page-0029">
            <a:extLst>
              <a:ext uri="{FF2B5EF4-FFF2-40B4-BE49-F238E27FC236}">
                <a16:creationId xmlns:a16="http://schemas.microsoft.com/office/drawing/2014/main" xmlns="" id="{5B395CB9-B1F8-1405-F3D3-05B4CD85B87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438150"/>
            <a:ext cx="12192000" cy="598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0024509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2_page-0030">
            <a:extLst>
              <a:ext uri="{FF2B5EF4-FFF2-40B4-BE49-F238E27FC236}">
                <a16:creationId xmlns:a16="http://schemas.microsoft.com/office/drawing/2014/main" xmlns="" id="{0FA605D6-3646-FA7A-1E6E-2DFBD1E5724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328613"/>
            <a:ext cx="12192000" cy="6200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76142629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2_page-0031">
            <a:extLst>
              <a:ext uri="{FF2B5EF4-FFF2-40B4-BE49-F238E27FC236}">
                <a16:creationId xmlns:a16="http://schemas.microsoft.com/office/drawing/2014/main" xmlns="" id="{5632E6C8-C13E-2D4C-AA8A-794900A7D71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287338"/>
            <a:ext cx="12192000" cy="6281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43557727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2_page-0032">
            <a:extLst>
              <a:ext uri="{FF2B5EF4-FFF2-40B4-BE49-F238E27FC236}">
                <a16:creationId xmlns:a16="http://schemas.microsoft.com/office/drawing/2014/main" xmlns="" id="{F8AB9F53-8E9F-486D-39BA-C8BBA535E43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363538"/>
            <a:ext cx="12192000" cy="6129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1288757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1_page-0006">
            <a:extLst>
              <a:ext uri="{FF2B5EF4-FFF2-40B4-BE49-F238E27FC236}">
                <a16:creationId xmlns:a16="http://schemas.microsoft.com/office/drawing/2014/main" xmlns="" id="{DEAFA666-03C3-A382-628D-84E8C911036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447675"/>
            <a:ext cx="12192000" cy="596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01931048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2_page-0033">
            <a:extLst>
              <a:ext uri="{FF2B5EF4-FFF2-40B4-BE49-F238E27FC236}">
                <a16:creationId xmlns:a16="http://schemas.microsoft.com/office/drawing/2014/main" xmlns="" id="{DA798F8F-2DB0-B3B2-991F-B9F2717B071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338138"/>
            <a:ext cx="12192000" cy="618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9814126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2_page-0034">
            <a:extLst>
              <a:ext uri="{FF2B5EF4-FFF2-40B4-BE49-F238E27FC236}">
                <a16:creationId xmlns:a16="http://schemas.microsoft.com/office/drawing/2014/main" xmlns="" id="{5E035B92-911D-110C-BA1D-F13359ED022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1274763"/>
            <a:ext cx="12192000" cy="430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8850151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801E28F3-C9FE-272C-F040-8F7AB6E04F2B}"/>
              </a:ext>
            </a:extLst>
          </p:cNvPr>
          <p:cNvSpPr txBox="1"/>
          <p:nvPr/>
        </p:nvSpPr>
        <p:spPr>
          <a:xfrm>
            <a:off x="616632" y="1252024"/>
            <a:ext cx="10243625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-- Create the students table</a:t>
            </a:r>
          </a:p>
          <a:p>
            <a:r>
              <a:rPr lang="en-US" dirty="0"/>
              <a:t>CREATE TABLE students (</a:t>
            </a:r>
          </a:p>
          <a:p>
            <a:r>
              <a:rPr lang="en-US" dirty="0"/>
              <a:t>    </a:t>
            </a:r>
            <a:r>
              <a:rPr lang="en-US" dirty="0" err="1"/>
              <a:t>student_id</a:t>
            </a:r>
            <a:r>
              <a:rPr lang="en-US" dirty="0"/>
              <a:t> INT PRIMARY KEY,</a:t>
            </a:r>
          </a:p>
          <a:p>
            <a:r>
              <a:rPr lang="en-US" dirty="0"/>
              <a:t>    subject VARCHAR(50),</a:t>
            </a:r>
          </a:p>
          <a:p>
            <a:r>
              <a:rPr lang="en-US" dirty="0"/>
              <a:t>    score INT</a:t>
            </a:r>
          </a:p>
          <a:p>
            <a:r>
              <a:rPr lang="en-US" dirty="0"/>
              <a:t>);</a:t>
            </a:r>
          </a:p>
          <a:p>
            <a:endParaRPr lang="en-US" dirty="0"/>
          </a:p>
          <a:p>
            <a:r>
              <a:rPr lang="en-US" dirty="0"/>
              <a:t>-- Insert some sample data into the students table</a:t>
            </a:r>
          </a:p>
          <a:p>
            <a:r>
              <a:rPr lang="en-US" dirty="0"/>
              <a:t>INSERT INTO students (  </a:t>
            </a:r>
            <a:r>
              <a:rPr lang="en-US" dirty="0" err="1"/>
              <a:t>student_id,subject</a:t>
            </a:r>
            <a:r>
              <a:rPr lang="en-US" dirty="0"/>
              <a:t>, score)</a:t>
            </a:r>
          </a:p>
          <a:p>
            <a:r>
              <a:rPr lang="en-US" dirty="0"/>
              <a:t>VALUES</a:t>
            </a:r>
          </a:p>
          <a:p>
            <a:r>
              <a:rPr lang="en-US" dirty="0"/>
              <a:t>    (1, 'Math', 85),</a:t>
            </a:r>
          </a:p>
          <a:p>
            <a:r>
              <a:rPr lang="en-US" dirty="0"/>
              <a:t>    (2, 'Math', 92),</a:t>
            </a:r>
          </a:p>
          <a:p>
            <a:r>
              <a:rPr lang="en-US" dirty="0"/>
              <a:t>    (3, 'Math', 78),</a:t>
            </a:r>
          </a:p>
          <a:p>
            <a:r>
              <a:rPr lang="en-US" dirty="0"/>
              <a:t>    (4, 'Math', 92),</a:t>
            </a:r>
          </a:p>
          <a:p>
            <a:r>
              <a:rPr lang="en-US" dirty="0"/>
              <a:t>    (5, 'Science', 75),</a:t>
            </a:r>
          </a:p>
          <a:p>
            <a:r>
              <a:rPr lang="en-US" dirty="0"/>
              <a:t>    (6, 'Science', 88),</a:t>
            </a:r>
          </a:p>
          <a:p>
            <a:r>
              <a:rPr lang="en-US" dirty="0"/>
              <a:t>    (7,'Science', 75),</a:t>
            </a:r>
          </a:p>
          <a:p>
            <a:r>
              <a:rPr lang="en-US" dirty="0"/>
              <a:t>    (8,'Science', 92);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96A00750-BA14-12C3-8505-AAB0B5EE8AAA}"/>
              </a:ext>
            </a:extLst>
          </p:cNvPr>
          <p:cNvSpPr txBox="1"/>
          <p:nvPr/>
        </p:nvSpPr>
        <p:spPr>
          <a:xfrm>
            <a:off x="616632" y="490026"/>
            <a:ext cx="62517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/>
              <a:t>Row number, Rank number, Dense Rank:</a:t>
            </a:r>
          </a:p>
        </p:txBody>
      </p:sp>
    </p:spTree>
    <p:extLst>
      <p:ext uri="{BB962C8B-B14F-4D97-AF65-F5344CB8AC3E}">
        <p14:creationId xmlns:p14="http://schemas.microsoft.com/office/powerpoint/2010/main" xmlns="" val="55817465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96A00750-BA14-12C3-8505-AAB0B5EE8AAA}"/>
              </a:ext>
            </a:extLst>
          </p:cNvPr>
          <p:cNvSpPr txBox="1"/>
          <p:nvPr/>
        </p:nvSpPr>
        <p:spPr>
          <a:xfrm>
            <a:off x="616632" y="490026"/>
            <a:ext cx="20345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/>
              <a:t>Dense Rank: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F4C7C694-CB70-DA34-770F-68D5F789BDDD}"/>
              </a:ext>
            </a:extLst>
          </p:cNvPr>
          <p:cNvSpPr txBox="1"/>
          <p:nvPr/>
        </p:nvSpPr>
        <p:spPr>
          <a:xfrm>
            <a:off x="616632" y="1696489"/>
            <a:ext cx="789315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-- Using DENSE_RANK</a:t>
            </a:r>
          </a:p>
          <a:p>
            <a:r>
              <a:rPr lang="en-US" sz="2800" dirty="0"/>
              <a:t>SELECT</a:t>
            </a:r>
          </a:p>
          <a:p>
            <a:r>
              <a:rPr lang="en-US" sz="2800" dirty="0"/>
              <a:t>    subject,</a:t>
            </a:r>
          </a:p>
          <a:p>
            <a:r>
              <a:rPr lang="en-US" sz="2800" dirty="0"/>
              <a:t>    score,</a:t>
            </a:r>
          </a:p>
          <a:p>
            <a:r>
              <a:rPr lang="en-US" sz="2800" dirty="0"/>
              <a:t>    DENSE_RANK() OVER (PARTITION BY subject ORDER BY score DESC) AS </a:t>
            </a:r>
            <a:r>
              <a:rPr lang="en-US" sz="2800" dirty="0" err="1"/>
              <a:t>dense_rank</a:t>
            </a:r>
            <a:endParaRPr lang="en-US" sz="2800" dirty="0"/>
          </a:p>
          <a:p>
            <a:r>
              <a:rPr lang="en-US" sz="2800" dirty="0"/>
              <a:t>FROM students1;</a:t>
            </a:r>
          </a:p>
          <a:p>
            <a:endParaRPr lang="en-US" sz="2800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xmlns="" val="362722414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96A00750-BA14-12C3-8505-AAB0B5EE8AAA}"/>
              </a:ext>
            </a:extLst>
          </p:cNvPr>
          <p:cNvSpPr txBox="1"/>
          <p:nvPr/>
        </p:nvSpPr>
        <p:spPr>
          <a:xfrm>
            <a:off x="616632" y="490026"/>
            <a:ext cx="10294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/>
              <a:t>Rank: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F4C7C694-CB70-DA34-770F-68D5F789BDDD}"/>
              </a:ext>
            </a:extLst>
          </p:cNvPr>
          <p:cNvSpPr txBox="1"/>
          <p:nvPr/>
        </p:nvSpPr>
        <p:spPr>
          <a:xfrm>
            <a:off x="894468" y="1809031"/>
            <a:ext cx="7893151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-- Using RANK</a:t>
            </a:r>
          </a:p>
          <a:p>
            <a:r>
              <a:rPr lang="en-US" sz="2800" dirty="0"/>
              <a:t>SELECT</a:t>
            </a:r>
          </a:p>
          <a:p>
            <a:r>
              <a:rPr lang="en-US" sz="2800" dirty="0"/>
              <a:t>    subject,</a:t>
            </a:r>
          </a:p>
          <a:p>
            <a:r>
              <a:rPr lang="en-US" sz="2800" dirty="0"/>
              <a:t>    score,</a:t>
            </a:r>
          </a:p>
          <a:p>
            <a:r>
              <a:rPr lang="en-US" sz="2800" dirty="0"/>
              <a:t>    RANK() OVER (PARTITION BY subject ORDER BY score DESC) AS rank</a:t>
            </a:r>
          </a:p>
          <a:p>
            <a:r>
              <a:rPr lang="en-US" sz="2800" dirty="0"/>
              <a:t>FROM students1;</a:t>
            </a:r>
          </a:p>
        </p:txBody>
      </p:sp>
    </p:spTree>
    <p:extLst>
      <p:ext uri="{BB962C8B-B14F-4D97-AF65-F5344CB8AC3E}">
        <p14:creationId xmlns:p14="http://schemas.microsoft.com/office/powerpoint/2010/main" xmlns="" val="205395537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96A00750-BA14-12C3-8505-AAB0B5EE8AAA}"/>
              </a:ext>
            </a:extLst>
          </p:cNvPr>
          <p:cNvSpPr txBox="1"/>
          <p:nvPr/>
        </p:nvSpPr>
        <p:spPr>
          <a:xfrm>
            <a:off x="616632" y="490026"/>
            <a:ext cx="22968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 err="1"/>
              <a:t>Row_number</a:t>
            </a:r>
            <a:r>
              <a:rPr lang="en-US" sz="2800" b="1" u="sng" dirty="0"/>
              <a:t>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F4C7C694-CB70-DA34-770F-68D5F789BDDD}"/>
              </a:ext>
            </a:extLst>
          </p:cNvPr>
          <p:cNvSpPr txBox="1"/>
          <p:nvPr/>
        </p:nvSpPr>
        <p:spPr>
          <a:xfrm>
            <a:off x="894468" y="1809031"/>
            <a:ext cx="7893151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-- Using ROW_NUMBER</a:t>
            </a:r>
          </a:p>
          <a:p>
            <a:r>
              <a:rPr lang="en-US" sz="2800" dirty="0"/>
              <a:t>SELECT</a:t>
            </a:r>
          </a:p>
          <a:p>
            <a:r>
              <a:rPr lang="en-US" sz="2800" dirty="0"/>
              <a:t>    subject,</a:t>
            </a:r>
          </a:p>
          <a:p>
            <a:r>
              <a:rPr lang="en-US" sz="2800" dirty="0"/>
              <a:t>    score,</a:t>
            </a:r>
          </a:p>
          <a:p>
            <a:r>
              <a:rPr lang="en-US" sz="2800" dirty="0"/>
              <a:t>    ROW_NUMBER() OVER (PARTITION BY subject ORDER BY score DESC) AS </a:t>
            </a:r>
            <a:r>
              <a:rPr lang="en-US" sz="2800" dirty="0" err="1"/>
              <a:t>row_number</a:t>
            </a:r>
            <a:endParaRPr lang="en-US" sz="2800" dirty="0"/>
          </a:p>
          <a:p>
            <a:r>
              <a:rPr lang="en-US" sz="2800" dirty="0"/>
              <a:t>FROM students1;</a:t>
            </a:r>
          </a:p>
        </p:txBody>
      </p:sp>
    </p:spTree>
    <p:extLst>
      <p:ext uri="{BB962C8B-B14F-4D97-AF65-F5344CB8AC3E}">
        <p14:creationId xmlns:p14="http://schemas.microsoft.com/office/powerpoint/2010/main" xmlns="" val="87776798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96A00750-BA14-12C3-8505-AAB0B5EE8AAA}"/>
              </a:ext>
            </a:extLst>
          </p:cNvPr>
          <p:cNvSpPr txBox="1"/>
          <p:nvPr/>
        </p:nvSpPr>
        <p:spPr>
          <a:xfrm>
            <a:off x="616632" y="490026"/>
            <a:ext cx="9877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/>
              <a:t>Lead: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F4C7C694-CB70-DA34-770F-68D5F789BDDD}"/>
              </a:ext>
            </a:extLst>
          </p:cNvPr>
          <p:cNvSpPr txBox="1"/>
          <p:nvPr/>
        </p:nvSpPr>
        <p:spPr>
          <a:xfrm>
            <a:off x="894468" y="1809031"/>
            <a:ext cx="7893151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select </a:t>
            </a:r>
            <a:r>
              <a:rPr lang="en-US" sz="3200" dirty="0" err="1"/>
              <a:t>emp_id</a:t>
            </a:r>
            <a:r>
              <a:rPr lang="en-US" sz="3200" dirty="0"/>
              <a:t>, </a:t>
            </a:r>
            <a:r>
              <a:rPr lang="en-US" sz="3200" dirty="0" err="1"/>
              <a:t>first_name</a:t>
            </a:r>
            <a:r>
              <a:rPr lang="en-US" sz="3200" dirty="0"/>
              <a:t>, salary,</a:t>
            </a:r>
          </a:p>
          <a:p>
            <a:r>
              <a:rPr lang="en-US" sz="3200" dirty="0"/>
              <a:t>lead(salary) over (order by </a:t>
            </a:r>
            <a:r>
              <a:rPr lang="en-US" sz="3200" dirty="0" err="1"/>
              <a:t>emp_id</a:t>
            </a:r>
            <a:r>
              <a:rPr lang="en-US" sz="3200" dirty="0"/>
              <a:t>) as </a:t>
            </a:r>
            <a:r>
              <a:rPr lang="en-US" sz="3200" dirty="0" err="1"/>
              <a:t>next_salary</a:t>
            </a:r>
            <a:endParaRPr lang="en-US" sz="3200" dirty="0"/>
          </a:p>
          <a:p>
            <a:r>
              <a:rPr lang="en-US" sz="3200" dirty="0"/>
              <a:t>from Employees1</a:t>
            </a:r>
          </a:p>
        </p:txBody>
      </p:sp>
    </p:spTree>
    <p:extLst>
      <p:ext uri="{BB962C8B-B14F-4D97-AF65-F5344CB8AC3E}">
        <p14:creationId xmlns:p14="http://schemas.microsoft.com/office/powerpoint/2010/main" xmlns="" val="16200509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96A00750-BA14-12C3-8505-AAB0B5EE8AAA}"/>
              </a:ext>
            </a:extLst>
          </p:cNvPr>
          <p:cNvSpPr txBox="1"/>
          <p:nvPr/>
        </p:nvSpPr>
        <p:spPr>
          <a:xfrm>
            <a:off x="616632" y="490026"/>
            <a:ext cx="7841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/>
              <a:t>Lag: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F4C7C694-CB70-DA34-770F-68D5F789BDDD}"/>
              </a:ext>
            </a:extLst>
          </p:cNvPr>
          <p:cNvSpPr txBox="1"/>
          <p:nvPr/>
        </p:nvSpPr>
        <p:spPr>
          <a:xfrm>
            <a:off x="894468" y="1809031"/>
            <a:ext cx="789315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select </a:t>
            </a:r>
            <a:r>
              <a:rPr lang="en-US" sz="2800" dirty="0" err="1"/>
              <a:t>emp_id</a:t>
            </a:r>
            <a:r>
              <a:rPr lang="en-US" sz="2800" dirty="0"/>
              <a:t>, </a:t>
            </a:r>
            <a:r>
              <a:rPr lang="en-US" sz="2800" dirty="0" err="1"/>
              <a:t>first_name</a:t>
            </a:r>
            <a:r>
              <a:rPr lang="en-US" sz="2800" dirty="0"/>
              <a:t>, salary,</a:t>
            </a:r>
          </a:p>
          <a:p>
            <a:r>
              <a:rPr lang="en-US" sz="2800" dirty="0"/>
              <a:t>lag(salary) over (order by </a:t>
            </a:r>
            <a:r>
              <a:rPr lang="en-US" sz="2800" dirty="0" err="1"/>
              <a:t>emp_id</a:t>
            </a:r>
            <a:r>
              <a:rPr lang="en-US" sz="2800" dirty="0"/>
              <a:t>) as </a:t>
            </a:r>
            <a:r>
              <a:rPr lang="en-US" sz="2800" dirty="0" err="1"/>
              <a:t>next_salary</a:t>
            </a:r>
            <a:endParaRPr lang="en-US" sz="2800" dirty="0"/>
          </a:p>
          <a:p>
            <a:r>
              <a:rPr lang="en-US" sz="2800" dirty="0"/>
              <a:t>from Employees1</a:t>
            </a:r>
          </a:p>
        </p:txBody>
      </p:sp>
    </p:spTree>
    <p:extLst>
      <p:ext uri="{BB962C8B-B14F-4D97-AF65-F5344CB8AC3E}">
        <p14:creationId xmlns:p14="http://schemas.microsoft.com/office/powerpoint/2010/main" xmlns="" val="70654114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96A00750-BA14-12C3-8505-AAB0B5EE8AAA}"/>
              </a:ext>
            </a:extLst>
          </p:cNvPr>
          <p:cNvSpPr txBox="1"/>
          <p:nvPr/>
        </p:nvSpPr>
        <p:spPr>
          <a:xfrm>
            <a:off x="616632" y="490026"/>
            <a:ext cx="25105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 smtClean="0"/>
              <a:t>Rank case over:</a:t>
            </a:r>
            <a:endParaRPr lang="en-US" sz="2800" b="1" u="sng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F4C7C694-CB70-DA34-770F-68D5F789BDDD}"/>
              </a:ext>
            </a:extLst>
          </p:cNvPr>
          <p:cNvSpPr txBox="1"/>
          <p:nvPr/>
        </p:nvSpPr>
        <p:spPr>
          <a:xfrm>
            <a:off x="655708" y="1245151"/>
            <a:ext cx="7893151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Write a SQL query to get the details of employee from each dept whose salary is second highest in that particular department</a:t>
            </a:r>
            <a:r>
              <a:rPr lang="en-US" sz="1000" dirty="0" smtClean="0"/>
              <a:t>.</a:t>
            </a:r>
          </a:p>
          <a:p>
            <a:endParaRPr lang="en-US" sz="1000" dirty="0" smtClean="0"/>
          </a:p>
          <a:p>
            <a:r>
              <a:rPr lang="en-US" sz="1000" dirty="0" smtClean="0"/>
              <a:t>Given Data</a:t>
            </a:r>
            <a:r>
              <a:rPr lang="en-US" sz="1000" dirty="0" smtClean="0"/>
              <a:t>:</a:t>
            </a:r>
          </a:p>
          <a:p>
            <a:endParaRPr lang="en-US" sz="1000" dirty="0" smtClean="0"/>
          </a:p>
          <a:p>
            <a:r>
              <a:rPr lang="en-US" sz="1000" dirty="0" smtClean="0"/>
              <a:t>We </a:t>
            </a:r>
            <a:r>
              <a:rPr lang="en-US" sz="1000" dirty="0" smtClean="0"/>
              <a:t>need to create the table</a:t>
            </a:r>
          </a:p>
          <a:p>
            <a:r>
              <a:rPr lang="en-US" sz="1000" dirty="0" smtClean="0"/>
              <a:t>CREATE TABLE Employees (</a:t>
            </a:r>
            <a:br>
              <a:rPr lang="en-US" sz="1000" dirty="0" smtClean="0"/>
            </a:br>
            <a:r>
              <a:rPr lang="en-US" sz="1000" dirty="0" err="1" smtClean="0"/>
              <a:t>Emp_id</a:t>
            </a:r>
            <a:r>
              <a:rPr lang="en-US" sz="1000" dirty="0" smtClean="0"/>
              <a:t> INT PRIMARY KEY,</a:t>
            </a:r>
            <a:br>
              <a:rPr lang="en-US" sz="1000" dirty="0" smtClean="0"/>
            </a:br>
            <a:r>
              <a:rPr lang="en-US" sz="1000" dirty="0" err="1" smtClean="0"/>
              <a:t>Emp_Name</a:t>
            </a:r>
            <a:r>
              <a:rPr lang="en-US" sz="1000" dirty="0" smtClean="0"/>
              <a:t> VARCHAR(50),</a:t>
            </a:r>
            <a:br>
              <a:rPr lang="en-US" sz="1000" dirty="0" smtClean="0"/>
            </a:br>
            <a:r>
              <a:rPr lang="en-US" sz="1000" dirty="0" err="1" smtClean="0"/>
              <a:t>Dept_id</a:t>
            </a:r>
            <a:r>
              <a:rPr lang="en-US" sz="1000" dirty="0" smtClean="0"/>
              <a:t> INT,</a:t>
            </a:r>
            <a:br>
              <a:rPr lang="en-US" sz="1000" dirty="0" smtClean="0"/>
            </a:br>
            <a:r>
              <a:rPr lang="en-US" sz="1000" dirty="0" smtClean="0"/>
              <a:t>Salary DECIMAL(10, 2)</a:t>
            </a:r>
            <a:br>
              <a:rPr lang="en-US" sz="1000" dirty="0" smtClean="0"/>
            </a:br>
            <a:r>
              <a:rPr lang="en-US" sz="1000" dirty="0" smtClean="0"/>
              <a:t>);2. We will now insert the data into table</a:t>
            </a:r>
          </a:p>
          <a:p>
            <a:r>
              <a:rPr lang="en-US" sz="1000" dirty="0" smtClean="0"/>
              <a:t>INSERT INTO Employees (</a:t>
            </a:r>
            <a:r>
              <a:rPr lang="en-US" sz="1000" dirty="0" err="1" smtClean="0"/>
              <a:t>Emp_id</a:t>
            </a:r>
            <a:r>
              <a:rPr lang="en-US" sz="1000" dirty="0" smtClean="0"/>
              <a:t>, </a:t>
            </a:r>
            <a:r>
              <a:rPr lang="en-US" sz="1000" dirty="0" err="1" smtClean="0"/>
              <a:t>Emp_Name</a:t>
            </a:r>
            <a:r>
              <a:rPr lang="en-US" sz="1000" dirty="0" smtClean="0"/>
              <a:t>, </a:t>
            </a:r>
            <a:r>
              <a:rPr lang="en-US" sz="1000" dirty="0" err="1" smtClean="0"/>
              <a:t>Dept_id</a:t>
            </a:r>
            <a:r>
              <a:rPr lang="en-US" sz="1000" dirty="0" smtClean="0"/>
              <a:t>, Salary) VALUES (1, 'Sid', 1, 20000);</a:t>
            </a:r>
            <a:br>
              <a:rPr lang="en-US" sz="1000" dirty="0" smtClean="0"/>
            </a:br>
            <a:r>
              <a:rPr lang="en-US" sz="1000" dirty="0" smtClean="0"/>
              <a:t>INSERT INTO Employees (</a:t>
            </a:r>
            <a:r>
              <a:rPr lang="en-US" sz="1000" dirty="0" err="1" smtClean="0"/>
              <a:t>Emp_id</a:t>
            </a:r>
            <a:r>
              <a:rPr lang="en-US" sz="1000" dirty="0" smtClean="0"/>
              <a:t>, </a:t>
            </a:r>
            <a:r>
              <a:rPr lang="en-US" sz="1000" dirty="0" err="1" smtClean="0"/>
              <a:t>Emp_Name</a:t>
            </a:r>
            <a:r>
              <a:rPr lang="en-US" sz="1000" dirty="0" smtClean="0"/>
              <a:t>, </a:t>
            </a:r>
            <a:r>
              <a:rPr lang="en-US" sz="1000" dirty="0" err="1" smtClean="0"/>
              <a:t>Dept_id</a:t>
            </a:r>
            <a:r>
              <a:rPr lang="en-US" sz="1000" dirty="0" smtClean="0"/>
              <a:t>, Salary) VALUES (2, 'Jack', 2, 9000);</a:t>
            </a:r>
            <a:br>
              <a:rPr lang="en-US" sz="1000" dirty="0" smtClean="0"/>
            </a:br>
            <a:r>
              <a:rPr lang="en-US" sz="1000" dirty="0" smtClean="0"/>
              <a:t>INSERT INTO Employees (</a:t>
            </a:r>
            <a:r>
              <a:rPr lang="en-US" sz="1000" dirty="0" err="1" smtClean="0"/>
              <a:t>Emp_id</a:t>
            </a:r>
            <a:r>
              <a:rPr lang="en-US" sz="1000" dirty="0" smtClean="0"/>
              <a:t>, </a:t>
            </a:r>
            <a:r>
              <a:rPr lang="en-US" sz="1000" dirty="0" err="1" smtClean="0"/>
              <a:t>Emp_Name</a:t>
            </a:r>
            <a:r>
              <a:rPr lang="en-US" sz="1000" dirty="0" smtClean="0"/>
              <a:t>, </a:t>
            </a:r>
            <a:r>
              <a:rPr lang="en-US" sz="1000" dirty="0" err="1" smtClean="0"/>
              <a:t>Dept_id</a:t>
            </a:r>
            <a:r>
              <a:rPr lang="en-US" sz="1000" dirty="0" smtClean="0"/>
              <a:t>, Salary) VALUES (3, 'Eden', 1, 10000);</a:t>
            </a:r>
            <a:br>
              <a:rPr lang="en-US" sz="1000" dirty="0" smtClean="0"/>
            </a:br>
            <a:r>
              <a:rPr lang="en-US" sz="1000" dirty="0" smtClean="0"/>
              <a:t>INSERT INTO Employees (</a:t>
            </a:r>
            <a:r>
              <a:rPr lang="en-US" sz="1000" dirty="0" err="1" smtClean="0"/>
              <a:t>Emp_id</a:t>
            </a:r>
            <a:r>
              <a:rPr lang="en-US" sz="1000" dirty="0" smtClean="0"/>
              <a:t>, </a:t>
            </a:r>
            <a:r>
              <a:rPr lang="en-US" sz="1000" dirty="0" err="1" smtClean="0"/>
              <a:t>Emp_Name</a:t>
            </a:r>
            <a:r>
              <a:rPr lang="en-US" sz="1000" dirty="0" smtClean="0"/>
              <a:t>, </a:t>
            </a:r>
            <a:r>
              <a:rPr lang="en-US" sz="1000" dirty="0" err="1" smtClean="0"/>
              <a:t>Dept_id</a:t>
            </a:r>
            <a:r>
              <a:rPr lang="en-US" sz="1000" dirty="0" smtClean="0"/>
              <a:t>, Salary) VALUES (4, 'Evan', 3, 8000);</a:t>
            </a:r>
            <a:br>
              <a:rPr lang="en-US" sz="1000" dirty="0" smtClean="0"/>
            </a:br>
            <a:r>
              <a:rPr lang="en-US" sz="1000" dirty="0" smtClean="0"/>
              <a:t>INSERT INTO Employees (</a:t>
            </a:r>
            <a:r>
              <a:rPr lang="en-US" sz="1000" dirty="0" err="1" smtClean="0"/>
              <a:t>Emp_id</a:t>
            </a:r>
            <a:r>
              <a:rPr lang="en-US" sz="1000" dirty="0" smtClean="0"/>
              <a:t>, </a:t>
            </a:r>
            <a:r>
              <a:rPr lang="en-US" sz="1000" dirty="0" err="1" smtClean="0"/>
              <a:t>Emp_Name</a:t>
            </a:r>
            <a:r>
              <a:rPr lang="en-US" sz="1000" dirty="0" smtClean="0"/>
              <a:t>, </a:t>
            </a:r>
            <a:r>
              <a:rPr lang="en-US" sz="1000" dirty="0" err="1" smtClean="0"/>
              <a:t>Dept_id</a:t>
            </a:r>
            <a:r>
              <a:rPr lang="en-US" sz="1000" dirty="0" smtClean="0"/>
              <a:t>, Salary) VALUES (5, 'Adam', 2, 25000);</a:t>
            </a:r>
            <a:br>
              <a:rPr lang="en-US" sz="1000" dirty="0" smtClean="0"/>
            </a:br>
            <a:r>
              <a:rPr lang="en-US" sz="1000" dirty="0" smtClean="0"/>
              <a:t>INSERT INTO Employees (</a:t>
            </a:r>
            <a:r>
              <a:rPr lang="en-US" sz="1000" dirty="0" err="1" smtClean="0"/>
              <a:t>Emp_id</a:t>
            </a:r>
            <a:r>
              <a:rPr lang="en-US" sz="1000" dirty="0" smtClean="0"/>
              <a:t>, </a:t>
            </a:r>
            <a:r>
              <a:rPr lang="en-US" sz="1000" dirty="0" err="1" smtClean="0"/>
              <a:t>Emp_Name</a:t>
            </a:r>
            <a:r>
              <a:rPr lang="en-US" sz="1000" dirty="0" smtClean="0"/>
              <a:t>, </a:t>
            </a:r>
            <a:r>
              <a:rPr lang="en-US" sz="1000" dirty="0" err="1" smtClean="0"/>
              <a:t>Dept_id</a:t>
            </a:r>
            <a:r>
              <a:rPr lang="en-US" sz="1000" dirty="0" smtClean="0"/>
              <a:t>, Salary) VALUES (6, 'Kate', 2, 6000);</a:t>
            </a:r>
            <a:br>
              <a:rPr lang="en-US" sz="1000" dirty="0" smtClean="0"/>
            </a:br>
            <a:r>
              <a:rPr lang="en-US" sz="1000" dirty="0" smtClean="0"/>
              <a:t>INSERT INTO Employees (</a:t>
            </a:r>
            <a:r>
              <a:rPr lang="en-US" sz="1000" dirty="0" err="1" smtClean="0"/>
              <a:t>Emp_id</a:t>
            </a:r>
            <a:r>
              <a:rPr lang="en-US" sz="1000" dirty="0" smtClean="0"/>
              <a:t>, </a:t>
            </a:r>
            <a:r>
              <a:rPr lang="en-US" sz="1000" dirty="0" err="1" smtClean="0"/>
              <a:t>Emp_Name</a:t>
            </a:r>
            <a:r>
              <a:rPr lang="en-US" sz="1000" dirty="0" smtClean="0"/>
              <a:t>, </a:t>
            </a:r>
            <a:r>
              <a:rPr lang="en-US" sz="1000" dirty="0" err="1" smtClean="0"/>
              <a:t>Dept_id</a:t>
            </a:r>
            <a:r>
              <a:rPr lang="en-US" sz="1000" dirty="0" smtClean="0"/>
              <a:t>, Salary) VALUES (7, 'Leo', 3, 30000);</a:t>
            </a:r>
            <a:br>
              <a:rPr lang="en-US" sz="1000" dirty="0" smtClean="0"/>
            </a:br>
            <a:r>
              <a:rPr lang="en-US" sz="1000" dirty="0" smtClean="0"/>
              <a:t>INSERT INTO Employees (</a:t>
            </a:r>
            <a:r>
              <a:rPr lang="en-US" sz="1000" dirty="0" err="1" smtClean="0"/>
              <a:t>Emp_id</a:t>
            </a:r>
            <a:r>
              <a:rPr lang="en-US" sz="1000" dirty="0" smtClean="0"/>
              <a:t>, </a:t>
            </a:r>
            <a:r>
              <a:rPr lang="en-US" sz="1000" dirty="0" err="1" smtClean="0"/>
              <a:t>Emp_Name</a:t>
            </a:r>
            <a:r>
              <a:rPr lang="en-US" sz="1000" dirty="0" smtClean="0"/>
              <a:t>, </a:t>
            </a:r>
            <a:r>
              <a:rPr lang="en-US" sz="1000" dirty="0" err="1" smtClean="0"/>
              <a:t>Dept_id</a:t>
            </a:r>
            <a:r>
              <a:rPr lang="en-US" sz="1000" dirty="0" smtClean="0"/>
              <a:t>, Salary) VALUES (8, '</a:t>
            </a:r>
            <a:r>
              <a:rPr lang="en-US" sz="1000" dirty="0" err="1" smtClean="0"/>
              <a:t>Zumpa</a:t>
            </a:r>
            <a:r>
              <a:rPr lang="en-US" sz="1000" dirty="0" smtClean="0"/>
              <a:t>', 1, 3000);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xmlns="" val="70654114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F4C7C694-CB70-DA34-770F-68D5F789BDDD}"/>
              </a:ext>
            </a:extLst>
          </p:cNvPr>
          <p:cNvSpPr txBox="1"/>
          <p:nvPr/>
        </p:nvSpPr>
        <p:spPr>
          <a:xfrm>
            <a:off x="655708" y="1245151"/>
            <a:ext cx="789315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Write a SQL query to get the details of employee from each dept whose salary is second highest in that particular department</a:t>
            </a:r>
            <a:r>
              <a:rPr lang="en-US" sz="1000" dirty="0" smtClean="0"/>
              <a:t>.</a:t>
            </a:r>
          </a:p>
          <a:p>
            <a:endParaRPr lang="en-US" sz="1000" dirty="0" smtClean="0"/>
          </a:p>
          <a:p>
            <a:endParaRPr lang="en-US" sz="1000" dirty="0" smtClean="0"/>
          </a:p>
          <a:p>
            <a:r>
              <a:rPr lang="en-US" sz="1000" dirty="0" smtClean="0"/>
              <a:t>with </a:t>
            </a:r>
            <a:r>
              <a:rPr lang="en-US" sz="1000" dirty="0" err="1" smtClean="0"/>
              <a:t>cte</a:t>
            </a:r>
            <a:r>
              <a:rPr lang="en-US" sz="1000" dirty="0" smtClean="0"/>
              <a:t> as (</a:t>
            </a:r>
          </a:p>
          <a:p>
            <a:r>
              <a:rPr lang="en-US" sz="1000" dirty="0" smtClean="0"/>
              <a:t>Select </a:t>
            </a:r>
            <a:r>
              <a:rPr lang="en-US" sz="1000" dirty="0" err="1" smtClean="0"/>
              <a:t>Emp_name</a:t>
            </a:r>
            <a:r>
              <a:rPr lang="en-US" sz="1000" dirty="0" smtClean="0"/>
              <a:t> , Salary ,</a:t>
            </a:r>
          </a:p>
          <a:p>
            <a:r>
              <a:rPr lang="en-US" sz="1000" dirty="0" smtClean="0"/>
              <a:t>Rank() over (partition by </a:t>
            </a:r>
            <a:r>
              <a:rPr lang="en-US" sz="1000" dirty="0" err="1" smtClean="0"/>
              <a:t>dept_id</a:t>
            </a:r>
            <a:r>
              <a:rPr lang="en-US" sz="1000" dirty="0" smtClean="0"/>
              <a:t> order by salary </a:t>
            </a:r>
            <a:r>
              <a:rPr lang="en-US" sz="1000" dirty="0" err="1" smtClean="0"/>
              <a:t>desc</a:t>
            </a:r>
            <a:r>
              <a:rPr lang="en-US" sz="1000" dirty="0" smtClean="0"/>
              <a:t>) as </a:t>
            </a:r>
            <a:r>
              <a:rPr lang="en-US" sz="1000" dirty="0" err="1" smtClean="0"/>
              <a:t>emprank</a:t>
            </a:r>
            <a:r>
              <a:rPr lang="en-US" sz="1000" dirty="0" smtClean="0"/>
              <a:t> from employees_)</a:t>
            </a:r>
          </a:p>
          <a:p>
            <a:r>
              <a:rPr lang="en-US" sz="1000" dirty="0" smtClean="0"/>
              <a:t>select * from </a:t>
            </a:r>
            <a:r>
              <a:rPr lang="en-US" sz="1000" dirty="0" err="1" smtClean="0"/>
              <a:t>cte</a:t>
            </a:r>
            <a:r>
              <a:rPr lang="en-US" sz="1000" dirty="0" smtClean="0"/>
              <a:t> where </a:t>
            </a:r>
            <a:r>
              <a:rPr lang="en-US" sz="1000" dirty="0" err="1" smtClean="0"/>
              <a:t>emprank</a:t>
            </a:r>
            <a:r>
              <a:rPr lang="en-US" sz="1000" dirty="0" smtClean="0"/>
              <a:t>=2;</a:t>
            </a:r>
            <a:endParaRPr lang="en-US" sz="1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96A00750-BA14-12C3-8505-AAB0B5EE8AAA}"/>
              </a:ext>
            </a:extLst>
          </p:cNvPr>
          <p:cNvSpPr txBox="1"/>
          <p:nvPr/>
        </p:nvSpPr>
        <p:spPr>
          <a:xfrm>
            <a:off x="616632" y="490026"/>
            <a:ext cx="25105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 smtClean="0"/>
              <a:t>Rank case over:</a:t>
            </a:r>
            <a:endParaRPr lang="en-US" sz="2800" b="1" u="sng" dirty="0"/>
          </a:p>
        </p:txBody>
      </p:sp>
    </p:spTree>
    <p:extLst>
      <p:ext uri="{BB962C8B-B14F-4D97-AF65-F5344CB8AC3E}">
        <p14:creationId xmlns:p14="http://schemas.microsoft.com/office/powerpoint/2010/main" xmlns="" val="7065411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1_page-0007">
            <a:extLst>
              <a:ext uri="{FF2B5EF4-FFF2-40B4-BE49-F238E27FC236}">
                <a16:creationId xmlns:a16="http://schemas.microsoft.com/office/drawing/2014/main" xmlns="" id="{1BE99557-114D-E5F1-9F9A-E9688D8F883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296863"/>
            <a:ext cx="12192000" cy="6262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66915227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1313A0ED-91F0-2DE7-7A57-E60BD196F3B0}"/>
              </a:ext>
            </a:extLst>
          </p:cNvPr>
          <p:cNvSpPr txBox="1"/>
          <p:nvPr/>
        </p:nvSpPr>
        <p:spPr>
          <a:xfrm>
            <a:off x="520504" y="3573194"/>
            <a:ext cx="100968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https://github.com/ndleah/8-Week-SQL-Challenge/blob/main/Case%20Study%20%234%20-%20Data%20Bank/README.md#dataset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27277387-D44F-5AAC-5682-1DA8C086DF85}"/>
              </a:ext>
            </a:extLst>
          </p:cNvPr>
          <p:cNvSpPr txBox="1"/>
          <p:nvPr/>
        </p:nvSpPr>
        <p:spPr>
          <a:xfrm>
            <a:off x="1139483" y="3024554"/>
            <a:ext cx="10230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Solution: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D6F4498D-C88A-2B7C-1F78-32FCD1F46766}"/>
              </a:ext>
            </a:extLst>
          </p:cNvPr>
          <p:cNvSpPr txBox="1"/>
          <p:nvPr/>
        </p:nvSpPr>
        <p:spPr>
          <a:xfrm>
            <a:off x="4235623" y="492369"/>
            <a:ext cx="26665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0" dirty="0">
                <a:effectLst/>
                <a:latin typeface="-system-ui"/>
              </a:rPr>
              <a:t>Case Study #4 - Data Bank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E1A7640A-19C8-83B0-8A41-F5484F68EF77}"/>
              </a:ext>
            </a:extLst>
          </p:cNvPr>
          <p:cNvSpPr txBox="1"/>
          <p:nvPr/>
        </p:nvSpPr>
        <p:spPr>
          <a:xfrm>
            <a:off x="604629" y="1894281"/>
            <a:ext cx="3630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https://8weeksqlchallenge.com/case-study-4/</a:t>
            </a:r>
          </a:p>
        </p:txBody>
      </p:sp>
    </p:spTree>
    <p:extLst>
      <p:ext uri="{BB962C8B-B14F-4D97-AF65-F5344CB8AC3E}">
        <p14:creationId xmlns:p14="http://schemas.microsoft.com/office/powerpoint/2010/main" xmlns="" val="12105678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1_page-0008">
            <a:extLst>
              <a:ext uri="{FF2B5EF4-FFF2-40B4-BE49-F238E27FC236}">
                <a16:creationId xmlns:a16="http://schemas.microsoft.com/office/drawing/2014/main" xmlns="" id="{3A3F7530-8C4D-3980-E7DC-5F29D94EFB6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323850"/>
            <a:ext cx="12192000" cy="621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96296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1_page-0009">
            <a:extLst>
              <a:ext uri="{FF2B5EF4-FFF2-40B4-BE49-F238E27FC236}">
                <a16:creationId xmlns:a16="http://schemas.microsoft.com/office/drawing/2014/main" xmlns="" id="{1E9243C2-E74C-05EA-8A69-F3D3E03EE0F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428625"/>
            <a:ext cx="12192000" cy="600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9056566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1291</TotalTime>
  <Words>367</Words>
  <Application>Microsoft Office PowerPoint</Application>
  <PresentationFormat>Custom</PresentationFormat>
  <Paragraphs>70</Paragraphs>
  <Slides>70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71" baseType="lpstr">
      <vt:lpstr>Office Theme</vt:lpstr>
      <vt:lpstr>SQL  Day 7 Part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SQL Day 7 Part 2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SQL  Day 7 Part 1</dc:title>
  <dc:creator>sachin saxena</dc:creator>
  <cp:lastModifiedBy>HP</cp:lastModifiedBy>
  <cp:revision>15</cp:revision>
  <dcterms:created xsi:type="dcterms:W3CDTF">2023-07-19T18:20:37Z</dcterms:created>
  <dcterms:modified xsi:type="dcterms:W3CDTF">2024-07-07T07:23:35Z</dcterms:modified>
</cp:coreProperties>
</file>